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8" r:id="rId2"/>
    <p:sldId id="256" r:id="rId3"/>
    <p:sldId id="262" r:id="rId4"/>
    <p:sldId id="295" r:id="rId5"/>
    <p:sldId id="273" r:id="rId6"/>
    <p:sldId id="266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7" r:id="rId18"/>
    <p:sldId id="308" r:id="rId19"/>
    <p:sldId id="309" r:id="rId20"/>
    <p:sldId id="306" r:id="rId21"/>
    <p:sldId id="260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swald" pitchFamily="2" charset="77"/>
      <p:regular r:id="rId29"/>
      <p:bold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3"/>
    <p:restoredTop sz="94719"/>
  </p:normalViewPr>
  <p:slideViewPr>
    <p:cSldViewPr snapToGrid="0">
      <p:cViewPr varScale="1">
        <p:scale>
          <a:sx n="94" d="100"/>
          <a:sy n="94" d="100"/>
        </p:scale>
        <p:origin x="19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31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33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71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09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7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85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93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88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68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18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0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3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urworldinndata.org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Lighthouse Labs DS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PROJECT:03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Data Visualisation and Dashboards with Tableau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By Jamie Dormaar.  Dec 12</a:t>
            </a:r>
            <a:r>
              <a:rPr lang="en-CA" baseline="30000" dirty="0"/>
              <a:t>th</a:t>
            </a:r>
            <a:r>
              <a:rPr lang="en-CA" dirty="0"/>
              <a:t>, 2022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A19B1-0EC4-0BC1-D271-EC7E4507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9" y="157763"/>
            <a:ext cx="8394425" cy="48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4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0811C-7232-AF9C-4113-5346EC69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7" y="389874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8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0811C-7232-AF9C-4113-5346EC69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7" y="389874"/>
            <a:ext cx="7772400" cy="446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63458-4FCC-9752-941F-8134F7E7B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69" y="594496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AE07C-ED76-BEF6-6E9F-1962CF332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30C62-BDA5-8CE5-68BA-A8697F99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34281"/>
            <a:ext cx="8126341" cy="625457"/>
          </a:xfrm>
          <a:prstGeom prst="rect">
            <a:avLst/>
          </a:prstGeom>
          <a:solidFill>
            <a:schemeClr val="accent1">
              <a:alpha val="5002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Cancer tends to impact the elderly</a:t>
            </a: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67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7E265-614A-3995-93E7-0C417E2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34281"/>
            <a:ext cx="8126341" cy="625457"/>
          </a:xfrm>
          <a:prstGeom prst="rect">
            <a:avLst/>
          </a:prstGeom>
          <a:solidFill>
            <a:schemeClr val="accent1">
              <a:alpha val="5002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Road Injuries in Greenland!  Who knew!!?</a:t>
            </a: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65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D8F3B-8FA3-0098-A6AE-24150BC4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94210"/>
            <a:ext cx="8126341" cy="647362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Diabetes in Russia.  </a:t>
            </a:r>
            <a:endParaRPr sz="2800" b="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95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D8F3B-8FA3-0098-A6AE-24150BC4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94210"/>
            <a:ext cx="8126341" cy="1497026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Diabetes in Russia.  </a:t>
            </a:r>
            <a:r>
              <a:rPr lang="en-CA" sz="2800" b="0" dirty="0">
                <a:solidFill>
                  <a:srgbClr val="28324A"/>
                </a:solidFill>
              </a:rPr>
              <a:t>Superior survival in the other areas of potential </a:t>
            </a:r>
            <a:r>
              <a:rPr lang="en-CA" sz="2800" b="0" dirty="0" err="1">
                <a:solidFill>
                  <a:srgbClr val="28324A"/>
                </a:solidFill>
              </a:rPr>
              <a:t>deathy</a:t>
            </a:r>
            <a:r>
              <a:rPr lang="en-CA" sz="2800" b="0" dirty="0">
                <a:solidFill>
                  <a:srgbClr val="28324A"/>
                </a:solidFill>
              </a:rPr>
              <a:t>-ness, or do they craft masterful sweets worth getting diabetes for?</a:t>
            </a:r>
            <a:endParaRPr sz="2800" b="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79044" y="3363425"/>
            <a:ext cx="827923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 2:</a:t>
            </a:r>
            <a:br>
              <a:rPr lang="en" dirty="0"/>
            </a:br>
            <a:r>
              <a:rPr lang="en" sz="3600" dirty="0"/>
              <a:t>CAUSE OF DEATH – OUR WORLD IN DATA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F2A17B-5463-8A95-C67D-25350691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3" name="Google Shape;549;p23">
            <a:extLst>
              <a:ext uri="{FF2B5EF4-FFF2-40B4-BE49-F238E27FC236}">
                <a16:creationId xmlns:a16="http://schemas.microsoft.com/office/drawing/2014/main" id="{4FCE2133-687C-1886-5A69-9FF4C7455064}"/>
              </a:ext>
            </a:extLst>
          </p:cNvPr>
          <p:cNvSpPr txBox="1">
            <a:spLocks/>
          </p:cNvSpPr>
          <p:nvPr/>
        </p:nvSpPr>
        <p:spPr>
          <a:xfrm>
            <a:off x="4118846" y="194210"/>
            <a:ext cx="4509201" cy="1132884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800" dirty="0">
                <a:solidFill>
                  <a:srgbClr val="28324A"/>
                </a:solidFill>
              </a:rPr>
              <a:t>Cardiovascular diseases:</a:t>
            </a:r>
          </a:p>
          <a:p>
            <a:r>
              <a:rPr lang="en-CA" sz="2800" b="0" dirty="0">
                <a:solidFill>
                  <a:srgbClr val="28324A"/>
                </a:solidFill>
              </a:rPr>
              <a:t>A surprising story</a:t>
            </a:r>
          </a:p>
        </p:txBody>
      </p:sp>
    </p:spTree>
    <p:extLst>
      <p:ext uri="{BB962C8B-B14F-4D97-AF65-F5344CB8AC3E}">
        <p14:creationId xmlns:p14="http://schemas.microsoft.com/office/powerpoint/2010/main" val="180055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584AF-57CB-57A3-9862-69B2443C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1568"/>
            <a:ext cx="7772400" cy="30207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jdormaar@gmail.com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538728" y="280760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THE PLANET’S</a:t>
            </a:r>
            <a:br>
              <a:rPr lang="en" sz="9000" dirty="0"/>
            </a:br>
            <a:r>
              <a:rPr lang="en" sz="5400" dirty="0"/>
              <a:t>SURVIVAL PLAN!!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538728" y="3779584"/>
            <a:ext cx="813848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Analyze global mortality, and by extension master it’s survival success patterns! 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059329" y="360532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" name="Google Shape;1405;p49">
            <a:extLst>
              <a:ext uri="{FF2B5EF4-FFF2-40B4-BE49-F238E27FC236}">
                <a16:creationId xmlns:a16="http://schemas.microsoft.com/office/drawing/2014/main" id="{C0F3FA4C-AA65-B79A-642A-5DC812FFCE9E}"/>
              </a:ext>
            </a:extLst>
          </p:cNvPr>
          <p:cNvGrpSpPr/>
          <p:nvPr/>
        </p:nvGrpSpPr>
        <p:grpSpPr>
          <a:xfrm rot="19823073">
            <a:off x="3158521" y="761809"/>
            <a:ext cx="685461" cy="738662"/>
            <a:chOff x="4539787" y="1011032"/>
            <a:chExt cx="598958" cy="720261"/>
          </a:xfrm>
        </p:grpSpPr>
        <p:sp>
          <p:nvSpPr>
            <p:cNvPr id="3" name="Google Shape;1406;p49">
              <a:extLst>
                <a:ext uri="{FF2B5EF4-FFF2-40B4-BE49-F238E27FC236}">
                  <a16:creationId xmlns:a16="http://schemas.microsoft.com/office/drawing/2014/main" id="{98D2ECDF-07AF-D1FF-F795-309AB2D3773F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07;p49">
              <a:extLst>
                <a:ext uri="{FF2B5EF4-FFF2-40B4-BE49-F238E27FC236}">
                  <a16:creationId xmlns:a16="http://schemas.microsoft.com/office/drawing/2014/main" id="{D34A2CF8-644A-A8AF-FFA4-D93D293F25E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08;p49">
              <a:extLst>
                <a:ext uri="{FF2B5EF4-FFF2-40B4-BE49-F238E27FC236}">
                  <a16:creationId xmlns:a16="http://schemas.microsoft.com/office/drawing/2014/main" id="{8AA123FD-48FC-CA12-3E08-EDF1AC7E88B0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09;p49">
              <a:extLst>
                <a:ext uri="{FF2B5EF4-FFF2-40B4-BE49-F238E27FC236}">
                  <a16:creationId xmlns:a16="http://schemas.microsoft.com/office/drawing/2014/main" id="{574B16E1-6B7E-7A38-B3EE-9DF585CB7766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0;p49">
              <a:extLst>
                <a:ext uri="{FF2B5EF4-FFF2-40B4-BE49-F238E27FC236}">
                  <a16:creationId xmlns:a16="http://schemas.microsoft.com/office/drawing/2014/main" id="{9F65F0F0-D650-30AD-CAAF-CDDD6DA48357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428;p49">
            <a:extLst>
              <a:ext uri="{FF2B5EF4-FFF2-40B4-BE49-F238E27FC236}">
                <a16:creationId xmlns:a16="http://schemas.microsoft.com/office/drawing/2014/main" id="{81650455-34C3-D81B-E428-CDE94FAC1AA6}"/>
              </a:ext>
            </a:extLst>
          </p:cNvPr>
          <p:cNvGrpSpPr/>
          <p:nvPr/>
        </p:nvGrpSpPr>
        <p:grpSpPr>
          <a:xfrm rot="1923981">
            <a:off x="5476953" y="464240"/>
            <a:ext cx="930924" cy="1009808"/>
            <a:chOff x="8770051" y="937343"/>
            <a:chExt cx="744273" cy="793950"/>
          </a:xfrm>
        </p:grpSpPr>
        <p:sp>
          <p:nvSpPr>
            <p:cNvPr id="9" name="Google Shape;1429;p49">
              <a:extLst>
                <a:ext uri="{FF2B5EF4-FFF2-40B4-BE49-F238E27FC236}">
                  <a16:creationId xmlns:a16="http://schemas.microsoft.com/office/drawing/2014/main" id="{8D6351F3-B45E-22B9-19D9-AD15E032AB16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0;p49">
              <a:extLst>
                <a:ext uri="{FF2B5EF4-FFF2-40B4-BE49-F238E27FC236}">
                  <a16:creationId xmlns:a16="http://schemas.microsoft.com/office/drawing/2014/main" id="{62ECB7F3-FFAD-99D5-927F-0E83FEB68B5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31;p49">
              <a:extLst>
                <a:ext uri="{FF2B5EF4-FFF2-40B4-BE49-F238E27FC236}">
                  <a16:creationId xmlns:a16="http://schemas.microsoft.com/office/drawing/2014/main" id="{F16B5E98-9B6D-C308-033F-85BB249AC83F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32;p49">
              <a:extLst>
                <a:ext uri="{FF2B5EF4-FFF2-40B4-BE49-F238E27FC236}">
                  <a16:creationId xmlns:a16="http://schemas.microsoft.com/office/drawing/2014/main" id="{E6564CC3-41C6-7348-0828-536B9243F6A3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33;p49">
              <a:extLst>
                <a:ext uri="{FF2B5EF4-FFF2-40B4-BE49-F238E27FC236}">
                  <a16:creationId xmlns:a16="http://schemas.microsoft.com/office/drawing/2014/main" id="{53FDC9B0-A837-59AA-D332-20EA0C346DE5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34;p49">
              <a:extLst>
                <a:ext uri="{FF2B5EF4-FFF2-40B4-BE49-F238E27FC236}">
                  <a16:creationId xmlns:a16="http://schemas.microsoft.com/office/drawing/2014/main" id="{A7F78C4E-4A3B-CCB8-5918-3881FE3B5DB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1435;p49">
                <a:extLst>
                  <a:ext uri="{FF2B5EF4-FFF2-40B4-BE49-F238E27FC236}">
                    <a16:creationId xmlns:a16="http://schemas.microsoft.com/office/drawing/2014/main" id="{D98FF4FB-B33C-99E8-CB06-CA3DCDDECB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6;p49">
                <a:extLst>
                  <a:ext uri="{FF2B5EF4-FFF2-40B4-BE49-F238E27FC236}">
                    <a16:creationId xmlns:a16="http://schemas.microsoft.com/office/drawing/2014/main" id="{C14C5778-5202-C8AF-4B71-C3449042584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37;p49">
                <a:extLst>
                  <a:ext uri="{FF2B5EF4-FFF2-40B4-BE49-F238E27FC236}">
                    <a16:creationId xmlns:a16="http://schemas.microsoft.com/office/drawing/2014/main" id="{755BB6D8-D00E-53F7-D4EC-227D4820B4C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38;p49">
                <a:extLst>
                  <a:ext uri="{FF2B5EF4-FFF2-40B4-BE49-F238E27FC236}">
                    <a16:creationId xmlns:a16="http://schemas.microsoft.com/office/drawing/2014/main" id="{17181D29-C3AB-61EB-8D5C-65E0415FC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39;p49">
                <a:extLst>
                  <a:ext uri="{FF2B5EF4-FFF2-40B4-BE49-F238E27FC236}">
                    <a16:creationId xmlns:a16="http://schemas.microsoft.com/office/drawing/2014/main" id="{D78D78F5-516C-0F8F-E2FA-04EDA99F1D1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0;p49">
                <a:extLst>
                  <a:ext uri="{FF2B5EF4-FFF2-40B4-BE49-F238E27FC236}">
                    <a16:creationId xmlns:a16="http://schemas.microsoft.com/office/drawing/2014/main" id="{64E88858-9533-35FF-C7E6-7FBF5040BE8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1;p49">
                <a:extLst>
                  <a:ext uri="{FF2B5EF4-FFF2-40B4-BE49-F238E27FC236}">
                    <a16:creationId xmlns:a16="http://schemas.microsoft.com/office/drawing/2014/main" id="{2AC54B59-09DC-EDA0-D63D-F24C745682B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42;p49">
                <a:extLst>
                  <a:ext uri="{FF2B5EF4-FFF2-40B4-BE49-F238E27FC236}">
                    <a16:creationId xmlns:a16="http://schemas.microsoft.com/office/drawing/2014/main" id="{14314AA6-B9B7-CF95-6BE6-4EBE65EEFAE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43;p49">
                <a:extLst>
                  <a:ext uri="{FF2B5EF4-FFF2-40B4-BE49-F238E27FC236}">
                    <a16:creationId xmlns:a16="http://schemas.microsoft.com/office/drawing/2014/main" id="{E9263676-1DD7-3434-4D8C-692C8AD6DB4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44;p49">
                <a:extLst>
                  <a:ext uri="{FF2B5EF4-FFF2-40B4-BE49-F238E27FC236}">
                    <a16:creationId xmlns:a16="http://schemas.microsoft.com/office/drawing/2014/main" id="{4C29FF47-81A7-EDB5-C2B9-6DD10AA567D6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19"/>
          <p:cNvGrpSpPr/>
          <p:nvPr/>
        </p:nvGrpSpPr>
        <p:grpSpPr>
          <a:xfrm>
            <a:off x="4059329" y="360532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1405;p49">
            <a:extLst>
              <a:ext uri="{FF2B5EF4-FFF2-40B4-BE49-F238E27FC236}">
                <a16:creationId xmlns:a16="http://schemas.microsoft.com/office/drawing/2014/main" id="{C0F3FA4C-AA65-B79A-642A-5DC812FFCE9E}"/>
              </a:ext>
            </a:extLst>
          </p:cNvPr>
          <p:cNvGrpSpPr/>
          <p:nvPr/>
        </p:nvGrpSpPr>
        <p:grpSpPr>
          <a:xfrm rot="19823073">
            <a:off x="3158521" y="761809"/>
            <a:ext cx="685461" cy="738662"/>
            <a:chOff x="4539787" y="1011032"/>
            <a:chExt cx="598958" cy="720261"/>
          </a:xfrm>
        </p:grpSpPr>
        <p:sp>
          <p:nvSpPr>
            <p:cNvPr id="3" name="Google Shape;1406;p49">
              <a:extLst>
                <a:ext uri="{FF2B5EF4-FFF2-40B4-BE49-F238E27FC236}">
                  <a16:creationId xmlns:a16="http://schemas.microsoft.com/office/drawing/2014/main" id="{98D2ECDF-07AF-D1FF-F795-309AB2D3773F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07;p49">
              <a:extLst>
                <a:ext uri="{FF2B5EF4-FFF2-40B4-BE49-F238E27FC236}">
                  <a16:creationId xmlns:a16="http://schemas.microsoft.com/office/drawing/2014/main" id="{D34A2CF8-644A-A8AF-FFA4-D93D293F25E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08;p49">
              <a:extLst>
                <a:ext uri="{FF2B5EF4-FFF2-40B4-BE49-F238E27FC236}">
                  <a16:creationId xmlns:a16="http://schemas.microsoft.com/office/drawing/2014/main" id="{8AA123FD-48FC-CA12-3E08-EDF1AC7E88B0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09;p49">
              <a:extLst>
                <a:ext uri="{FF2B5EF4-FFF2-40B4-BE49-F238E27FC236}">
                  <a16:creationId xmlns:a16="http://schemas.microsoft.com/office/drawing/2014/main" id="{574B16E1-6B7E-7A38-B3EE-9DF585CB7766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0;p49">
              <a:extLst>
                <a:ext uri="{FF2B5EF4-FFF2-40B4-BE49-F238E27FC236}">
                  <a16:creationId xmlns:a16="http://schemas.microsoft.com/office/drawing/2014/main" id="{9F65F0F0-D650-30AD-CAAF-CDDD6DA48357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428;p49">
            <a:extLst>
              <a:ext uri="{FF2B5EF4-FFF2-40B4-BE49-F238E27FC236}">
                <a16:creationId xmlns:a16="http://schemas.microsoft.com/office/drawing/2014/main" id="{81650455-34C3-D81B-E428-CDE94FAC1AA6}"/>
              </a:ext>
            </a:extLst>
          </p:cNvPr>
          <p:cNvGrpSpPr/>
          <p:nvPr/>
        </p:nvGrpSpPr>
        <p:grpSpPr>
          <a:xfrm rot="1923981">
            <a:off x="5476953" y="464240"/>
            <a:ext cx="930924" cy="1009808"/>
            <a:chOff x="8770051" y="937343"/>
            <a:chExt cx="744273" cy="793950"/>
          </a:xfrm>
        </p:grpSpPr>
        <p:sp>
          <p:nvSpPr>
            <p:cNvPr id="9" name="Google Shape;1429;p49">
              <a:extLst>
                <a:ext uri="{FF2B5EF4-FFF2-40B4-BE49-F238E27FC236}">
                  <a16:creationId xmlns:a16="http://schemas.microsoft.com/office/drawing/2014/main" id="{8D6351F3-B45E-22B9-19D9-AD15E032AB16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0;p49">
              <a:extLst>
                <a:ext uri="{FF2B5EF4-FFF2-40B4-BE49-F238E27FC236}">
                  <a16:creationId xmlns:a16="http://schemas.microsoft.com/office/drawing/2014/main" id="{62ECB7F3-FFAD-99D5-927F-0E83FEB68B5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31;p49">
              <a:extLst>
                <a:ext uri="{FF2B5EF4-FFF2-40B4-BE49-F238E27FC236}">
                  <a16:creationId xmlns:a16="http://schemas.microsoft.com/office/drawing/2014/main" id="{F16B5E98-9B6D-C308-033F-85BB249AC83F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32;p49">
              <a:extLst>
                <a:ext uri="{FF2B5EF4-FFF2-40B4-BE49-F238E27FC236}">
                  <a16:creationId xmlns:a16="http://schemas.microsoft.com/office/drawing/2014/main" id="{E6564CC3-41C6-7348-0828-536B9243F6A3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33;p49">
              <a:extLst>
                <a:ext uri="{FF2B5EF4-FFF2-40B4-BE49-F238E27FC236}">
                  <a16:creationId xmlns:a16="http://schemas.microsoft.com/office/drawing/2014/main" id="{53FDC9B0-A837-59AA-D332-20EA0C346DE5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34;p49">
              <a:extLst>
                <a:ext uri="{FF2B5EF4-FFF2-40B4-BE49-F238E27FC236}">
                  <a16:creationId xmlns:a16="http://schemas.microsoft.com/office/drawing/2014/main" id="{A7F78C4E-4A3B-CCB8-5918-3881FE3B5DB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1435;p49">
                <a:extLst>
                  <a:ext uri="{FF2B5EF4-FFF2-40B4-BE49-F238E27FC236}">
                    <a16:creationId xmlns:a16="http://schemas.microsoft.com/office/drawing/2014/main" id="{D98FF4FB-B33C-99E8-CB06-CA3DCDDECB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6;p49">
                <a:extLst>
                  <a:ext uri="{FF2B5EF4-FFF2-40B4-BE49-F238E27FC236}">
                    <a16:creationId xmlns:a16="http://schemas.microsoft.com/office/drawing/2014/main" id="{C14C5778-5202-C8AF-4B71-C3449042584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37;p49">
                <a:extLst>
                  <a:ext uri="{FF2B5EF4-FFF2-40B4-BE49-F238E27FC236}">
                    <a16:creationId xmlns:a16="http://schemas.microsoft.com/office/drawing/2014/main" id="{755BB6D8-D00E-53F7-D4EC-227D4820B4C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38;p49">
                <a:extLst>
                  <a:ext uri="{FF2B5EF4-FFF2-40B4-BE49-F238E27FC236}">
                    <a16:creationId xmlns:a16="http://schemas.microsoft.com/office/drawing/2014/main" id="{17181D29-C3AB-61EB-8D5C-65E0415FC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39;p49">
                <a:extLst>
                  <a:ext uri="{FF2B5EF4-FFF2-40B4-BE49-F238E27FC236}">
                    <a16:creationId xmlns:a16="http://schemas.microsoft.com/office/drawing/2014/main" id="{D78D78F5-516C-0F8F-E2FA-04EDA99F1D1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0;p49">
                <a:extLst>
                  <a:ext uri="{FF2B5EF4-FFF2-40B4-BE49-F238E27FC236}">
                    <a16:creationId xmlns:a16="http://schemas.microsoft.com/office/drawing/2014/main" id="{64E88858-9533-35FF-C7E6-7FBF5040BE8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1;p49">
                <a:extLst>
                  <a:ext uri="{FF2B5EF4-FFF2-40B4-BE49-F238E27FC236}">
                    <a16:creationId xmlns:a16="http://schemas.microsoft.com/office/drawing/2014/main" id="{2AC54B59-09DC-EDA0-D63D-F24C745682B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42;p49">
                <a:extLst>
                  <a:ext uri="{FF2B5EF4-FFF2-40B4-BE49-F238E27FC236}">
                    <a16:creationId xmlns:a16="http://schemas.microsoft.com/office/drawing/2014/main" id="{14314AA6-B9B7-CF95-6BE6-4EBE65EEFAE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43;p49">
                <a:extLst>
                  <a:ext uri="{FF2B5EF4-FFF2-40B4-BE49-F238E27FC236}">
                    <a16:creationId xmlns:a16="http://schemas.microsoft.com/office/drawing/2014/main" id="{E9263676-1DD7-3434-4D8C-692C8AD6DB4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44;p49">
                <a:extLst>
                  <a:ext uri="{FF2B5EF4-FFF2-40B4-BE49-F238E27FC236}">
                    <a16:creationId xmlns:a16="http://schemas.microsoft.com/office/drawing/2014/main" id="{4C29FF47-81A7-EDB5-C2B9-6DD10AA567D6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" name="Google Shape;626;p30">
            <a:extLst>
              <a:ext uri="{FF2B5EF4-FFF2-40B4-BE49-F238E27FC236}">
                <a16:creationId xmlns:a16="http://schemas.microsoft.com/office/drawing/2014/main" id="{455FEB51-39A4-EF72-7B49-F08703C4B2E7}"/>
              </a:ext>
            </a:extLst>
          </p:cNvPr>
          <p:cNvSpPr txBox="1">
            <a:spLocks/>
          </p:cNvSpPr>
          <p:nvPr/>
        </p:nvSpPr>
        <p:spPr>
          <a:xfrm>
            <a:off x="6217745" y="200335"/>
            <a:ext cx="2486274" cy="1673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9600" b="1" dirty="0">
                <a:solidFill>
                  <a:schemeClr val="accent4">
                    <a:lumMod val="75000"/>
                  </a:schemeClr>
                </a:solidFill>
                <a:latin typeface="Oswald" pitchFamily="2" charset="77"/>
              </a:rPr>
              <a:t>E</a:t>
            </a:r>
            <a:r>
              <a:rPr lang="en-CA" sz="9600" b="1" dirty="0">
                <a:solidFill>
                  <a:srgbClr val="92D050"/>
                </a:solidFill>
                <a:latin typeface="Oswald" pitchFamily="2" charset="77"/>
              </a:rPr>
              <a:t>TL</a:t>
            </a:r>
            <a:endParaRPr lang="en-CA" sz="9600" b="1" dirty="0">
              <a:solidFill>
                <a:schemeClr val="accent4">
                  <a:lumMod val="60000"/>
                  <a:lumOff val="40000"/>
                </a:schemeClr>
              </a:solidFill>
              <a:latin typeface="Oswald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53F947-7896-FC46-5410-6914CE3A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4" y="363541"/>
            <a:ext cx="1613714" cy="909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0E07D4-F8BD-71AE-ADF7-C854DD42B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07" b="82395"/>
          <a:stretch/>
        </p:blipFill>
        <p:spPr>
          <a:xfrm>
            <a:off x="1391797" y="2752362"/>
            <a:ext cx="3248364" cy="790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A2755A-695F-9665-DE88-4B97EA0C5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9" t="63819"/>
          <a:stretch/>
        </p:blipFill>
        <p:spPr>
          <a:xfrm>
            <a:off x="1964289" y="3282702"/>
            <a:ext cx="4668946" cy="16252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475719" y="13897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HOW ARE THE GLOBAL MORTALITIES DISTRIBUTED DIFFERENTLY AMONGST VARIOUS AGE GROUPS?</a:t>
            </a:r>
            <a:endParaRPr sz="2400" dirty="0"/>
          </a:p>
        </p:txBody>
      </p:sp>
      <p:sp>
        <p:nvSpPr>
          <p:cNvPr id="29" name="Google Shape;727;p36">
            <a:extLst>
              <a:ext uri="{FF2B5EF4-FFF2-40B4-BE49-F238E27FC236}">
                <a16:creationId xmlns:a16="http://schemas.microsoft.com/office/drawing/2014/main" id="{2D49305A-545F-3DF0-84B6-134D77688A13}"/>
              </a:ext>
            </a:extLst>
          </p:cNvPr>
          <p:cNvSpPr txBox="1">
            <a:spLocks/>
          </p:cNvSpPr>
          <p:nvPr/>
        </p:nvSpPr>
        <p:spPr>
          <a:xfrm>
            <a:off x="507861" y="1123031"/>
            <a:ext cx="2238428" cy="632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CA" sz="1050" i="1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https://ourworldinndata.org</a:t>
            </a:r>
            <a:r>
              <a:rPr lang="en-CA" sz="1050" i="1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878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of gold, butter and ripe lemons. In the spectrum of visible light, yellow is found between green and orange.</a:t>
            </a:r>
            <a:endParaRPr sz="1100" dirty="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566743" y="3953237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B1E80-76F1-152F-7F8F-E58D6432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6" y="212484"/>
            <a:ext cx="3143793" cy="2348670"/>
          </a:xfrm>
          <a:prstGeom prst="rect">
            <a:avLst/>
          </a:prstGeom>
        </p:spPr>
      </p:pic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4459203" y="317192"/>
            <a:ext cx="2486274" cy="1673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92D050"/>
                </a:solidFill>
              </a:rPr>
              <a:t>E</a:t>
            </a:r>
            <a:r>
              <a:rPr lang="en" sz="9600" dirty="0">
                <a:solidFill>
                  <a:srgbClr val="00B050"/>
                </a:solidFill>
              </a:rPr>
              <a:t>TL</a:t>
            </a:r>
            <a:endParaRPr sz="9600" dirty="0">
              <a:solidFill>
                <a:srgbClr val="00B050"/>
              </a:solidFill>
            </a:endParaRPr>
          </a:p>
        </p:txBody>
      </p:sp>
      <p:sp>
        <p:nvSpPr>
          <p:cNvPr id="3" name="Google Shape;626;p30">
            <a:extLst>
              <a:ext uri="{FF2B5EF4-FFF2-40B4-BE49-F238E27FC236}">
                <a16:creationId xmlns:a16="http://schemas.microsoft.com/office/drawing/2014/main" id="{969858FB-F561-E4FB-9F17-257FFC43E9BB}"/>
              </a:ext>
            </a:extLst>
          </p:cNvPr>
          <p:cNvSpPr txBox="1">
            <a:spLocks/>
          </p:cNvSpPr>
          <p:nvPr/>
        </p:nvSpPr>
        <p:spPr>
          <a:xfrm>
            <a:off x="343611" y="447141"/>
            <a:ext cx="3119554" cy="9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400" dirty="0"/>
              <a:t>Pandas in python:</a:t>
            </a:r>
          </a:p>
          <a:p>
            <a:r>
              <a:rPr lang="en-CA" sz="2400" dirty="0"/>
              <a:t>Explore &amp; </a:t>
            </a:r>
            <a:r>
              <a:rPr lang="en-CA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11DF32-C228-3AD7-CFCE-AB39BCFCC4A9}"/>
              </a:ext>
            </a:extLst>
          </p:cNvPr>
          <p:cNvSpPr/>
          <p:nvPr/>
        </p:nvSpPr>
        <p:spPr>
          <a:xfrm>
            <a:off x="310002" y="2314650"/>
            <a:ext cx="7949796" cy="267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3D3B4-0025-2545-4340-83BABEFE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4" y="2406340"/>
            <a:ext cx="7772400" cy="2530215"/>
          </a:xfrm>
          <a:prstGeom prst="rect">
            <a:avLst/>
          </a:prstGeom>
        </p:spPr>
      </p:pic>
      <p:sp>
        <p:nvSpPr>
          <p:cNvPr id="6" name="Google Shape;626;p30">
            <a:extLst>
              <a:ext uri="{FF2B5EF4-FFF2-40B4-BE49-F238E27FC236}">
                <a16:creationId xmlns:a16="http://schemas.microsoft.com/office/drawing/2014/main" id="{5480A50B-FA0C-AAC2-399C-6DAF418B4601}"/>
              </a:ext>
            </a:extLst>
          </p:cNvPr>
          <p:cNvSpPr txBox="1">
            <a:spLocks/>
          </p:cNvSpPr>
          <p:nvPr/>
        </p:nvSpPr>
        <p:spPr>
          <a:xfrm>
            <a:off x="0" y="2511299"/>
            <a:ext cx="4368733" cy="9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LOAD</a:t>
            </a:r>
          </a:p>
          <a:p>
            <a:r>
              <a:rPr lang="en-CA" sz="2400" dirty="0"/>
              <a:t>Tables into Tableau:</a:t>
            </a:r>
          </a:p>
        </p:txBody>
      </p:sp>
      <p:grpSp>
        <p:nvGrpSpPr>
          <p:cNvPr id="640" name="Google Shape;640;p30"/>
          <p:cNvGrpSpPr/>
          <p:nvPr/>
        </p:nvGrpSpPr>
        <p:grpSpPr>
          <a:xfrm rot="19670258">
            <a:off x="7401677" y="4236497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World map, with country and causes of death interactivity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32F73-6A46-095A-9A81-BD854773D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1"/>
          <a:stretch/>
        </p:blipFill>
        <p:spPr>
          <a:xfrm>
            <a:off x="1099837" y="759774"/>
            <a:ext cx="6667766" cy="4225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Stacked Bar Chart,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712A8-2023-DA78-1260-2F87770C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27" y="771844"/>
            <a:ext cx="7160136" cy="4244075"/>
          </a:xfrm>
          <a:prstGeom prst="rect">
            <a:avLst/>
          </a:prstGeom>
        </p:spPr>
      </p:pic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70A8F328-CA07-CB37-7E9E-20E89F487368}"/>
              </a:ext>
            </a:extLst>
          </p:cNvPr>
          <p:cNvSpPr txBox="1">
            <a:spLocks/>
          </p:cNvSpPr>
          <p:nvPr/>
        </p:nvSpPr>
        <p:spPr>
          <a:xfrm>
            <a:off x="190766" y="2364860"/>
            <a:ext cx="91440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en-CA" sz="2800" dirty="0">
              <a:solidFill>
                <a:srgbClr val="283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Stacked Bar Chart,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A75EE-3CB1-9758-559A-9B759739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0" y="677961"/>
            <a:ext cx="7428701" cy="44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1FF5D-F233-D238-4754-5BC43C55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6" y="764423"/>
            <a:ext cx="6981092" cy="4135268"/>
          </a:xfrm>
          <a:prstGeom prst="rect">
            <a:avLst/>
          </a:prstGeom>
        </p:spPr>
      </p:pic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8FA11C78-D6FC-108D-7703-904A9BE6C14C}"/>
              </a:ext>
            </a:extLst>
          </p:cNvPr>
          <p:cNvSpPr txBox="1">
            <a:spLocks/>
          </p:cNvSpPr>
          <p:nvPr/>
        </p:nvSpPr>
        <p:spPr>
          <a:xfrm>
            <a:off x="780648" y="1414200"/>
            <a:ext cx="3304310" cy="12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b="0" dirty="0">
                <a:solidFill>
                  <a:srgbClr val="28324A"/>
                </a:solidFill>
              </a:rPr>
              <a:t>Areas of research with </a:t>
            </a:r>
          </a:p>
          <a:p>
            <a:r>
              <a:rPr lang="en-CA" b="0" dirty="0">
                <a:solidFill>
                  <a:srgbClr val="28324A"/>
                </a:solidFill>
              </a:rPr>
              <a:t>Connections to genetic/genomic heritability</a:t>
            </a:r>
          </a:p>
        </p:txBody>
      </p:sp>
      <p:sp>
        <p:nvSpPr>
          <p:cNvPr id="5" name="Google Shape;549;p23">
            <a:extLst>
              <a:ext uri="{FF2B5EF4-FFF2-40B4-BE49-F238E27FC236}">
                <a16:creationId xmlns:a16="http://schemas.microsoft.com/office/drawing/2014/main" id="{B9A1855F-6742-F9B9-41DD-A5C4CDFB3C29}"/>
              </a:ext>
            </a:extLst>
          </p:cNvPr>
          <p:cNvSpPr txBox="1">
            <a:spLocks/>
          </p:cNvSpPr>
          <p:nvPr/>
        </p:nvSpPr>
        <p:spPr>
          <a:xfrm>
            <a:off x="4946069" y="1258503"/>
            <a:ext cx="2097365" cy="99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1800" b="0" dirty="0">
                <a:solidFill>
                  <a:srgbClr val="28324A"/>
                </a:solidFill>
              </a:rPr>
              <a:t>Communicable:</a:t>
            </a:r>
          </a:p>
        </p:txBody>
      </p:sp>
      <p:sp>
        <p:nvSpPr>
          <p:cNvPr id="6" name="Google Shape;549;p23">
            <a:extLst>
              <a:ext uri="{FF2B5EF4-FFF2-40B4-BE49-F238E27FC236}">
                <a16:creationId xmlns:a16="http://schemas.microsoft.com/office/drawing/2014/main" id="{D5E3C433-C54B-0C7E-8D7B-A2AE759AE045}"/>
              </a:ext>
            </a:extLst>
          </p:cNvPr>
          <p:cNvSpPr txBox="1">
            <a:spLocks/>
          </p:cNvSpPr>
          <p:nvPr/>
        </p:nvSpPr>
        <p:spPr>
          <a:xfrm>
            <a:off x="6423709" y="3767096"/>
            <a:ext cx="1572491" cy="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1800" b="0" dirty="0">
                <a:solidFill>
                  <a:srgbClr val="28324A"/>
                </a:solidFill>
              </a:rPr>
              <a:t>External </a:t>
            </a:r>
          </a:p>
          <a:p>
            <a:r>
              <a:rPr lang="en-CA" sz="1800" b="0" dirty="0" err="1">
                <a:solidFill>
                  <a:srgbClr val="28324A"/>
                </a:solidFill>
              </a:rPr>
              <a:t>Affectors</a:t>
            </a:r>
            <a:endParaRPr lang="en-CA" sz="1800" b="0" dirty="0">
              <a:solidFill>
                <a:srgbClr val="283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699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379</Words>
  <Application>Microsoft Macintosh PowerPoint</Application>
  <PresentationFormat>On-screen Show (16:9)</PresentationFormat>
  <Paragraphs>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Oswald</vt:lpstr>
      <vt:lpstr>Quince template</vt:lpstr>
      <vt:lpstr>Lighthouse Labs DS</vt:lpstr>
      <vt:lpstr>OPTION 2: CAUSE OF DEATH – OUR WORLD IN DATA</vt:lpstr>
      <vt:lpstr>THE PLANET’S SURVIVAL PLAN!!</vt:lpstr>
      <vt:lpstr>HOW ARE THE GLOBAL MORTALITIES DISTRIBUTED DIFFERENTLY AMONGST VARIOUS AGE GROUPS?</vt:lpstr>
      <vt:lpstr>ETL</vt:lpstr>
      <vt:lpstr>World map, with country and causes of death interactivity  </vt:lpstr>
      <vt:lpstr>Stacked Bar Chart, filtering for the top 30 causes  </vt:lpstr>
      <vt:lpstr>Stacked Bar Chart,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Cancer tends to impact the elderly</vt:lpstr>
      <vt:lpstr>Road Injuries in Greenland!  Who knew!!?</vt:lpstr>
      <vt:lpstr>Diabetes in Russia.  </vt:lpstr>
      <vt:lpstr>Diabetes in Russia.  Superior survival in the other areas of potential deathy-ness, or do they craft masterful sweets worth getting diabetes for?</vt:lpstr>
      <vt:lpstr>TreeMap: Also filtering for the top 30 causes 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Jamie Dormaar</cp:lastModifiedBy>
  <cp:revision>8</cp:revision>
  <cp:lastPrinted>2022-12-12T21:42:36Z</cp:lastPrinted>
  <dcterms:modified xsi:type="dcterms:W3CDTF">2022-12-12T23:50:28Z</dcterms:modified>
</cp:coreProperties>
</file>